
<file path=[Content_Types].xml><?xml version="1.0" encoding="utf-8"?>
<Types xmlns="http://schemas.openxmlformats.org/package/2006/content-types"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9.xml" ContentType="application/vnd.openxmlformats-officedocument.presentationml.notesSlide+xml"/>
  <Override PartName="/ppt/slides/slide5.xml" ContentType="application/vnd.openxmlformats-officedocument.presentationml.slide+xml"/>
  <Override PartName="/ppt/slideLayouts/slideLayout11.xml" ContentType="application/vnd.openxmlformats-officedocument.presentationml.slideLayout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.xml" ContentType="application/vnd.openxmlformats-officedocument.presentationml.slideLayout+xml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Default Extension="xml" ContentType="application/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notesSlides/notesSlide6.xml" ContentType="application/vnd.openxmlformats-officedocument.presentationml.notesSlide+xml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8.xml" ContentType="application/vnd.openxmlformats-officedocument.presentationml.notesSlide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notesSlides/notesSlide11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69" r:id="rId3"/>
    <p:sldId id="267" r:id="rId4"/>
    <p:sldId id="258" r:id="rId5"/>
    <p:sldId id="259" r:id="rId6"/>
    <p:sldId id="268" r:id="rId7"/>
    <p:sldId id="263" r:id="rId8"/>
    <p:sldId id="270" r:id="rId9"/>
    <p:sldId id="271" r:id="rId10"/>
    <p:sldId id="272" r:id="rId11"/>
    <p:sldId id="260" r:id="rId12"/>
    <p:sldId id="261" r:id="rId13"/>
    <p:sldId id="262" r:id="rId14"/>
    <p:sldId id="264" r:id="rId15"/>
    <p:sldId id="265" r:id="rId16"/>
    <p:sldId id="266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prnWhat="outline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 showGuides="1">
      <p:cViewPr varScale="1">
        <p:scale>
          <a:sx n="80" d="100"/>
          <a:sy n="80" d="100"/>
        </p:scale>
        <p:origin x="-116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CF385B-9654-2A4B-B691-D1747C0CFF12}" type="datetimeFigureOut">
              <a:rPr lang="en-US" smtClean="0"/>
              <a:pPr/>
              <a:t>10/16/11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A8851A-8D34-B84D-B00C-4D3CEF474D6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D904BF-3A8F-D946-9030-565D14B96F5E}" type="datetimeFigureOut">
              <a:rPr lang="en-US" smtClean="0"/>
              <a:pPr/>
              <a:t>10/16/11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99D8A1-B56C-D344-BB2E-CFB288EE4F4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</a:t>
            </a:r>
            <a:r>
              <a:rPr lang="en-US" dirty="0" err="1" smtClean="0"/>
              <a:t>www.openspaceworld.org</a:t>
            </a:r>
            <a:r>
              <a:rPr lang="en-US" dirty="0" smtClean="0"/>
              <a:t>/news/world-story/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99D8A1-B56C-D344-BB2E-CFB288EE4F4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</a:t>
            </a:r>
            <a:r>
              <a:rPr lang="en-US" dirty="0" err="1" smtClean="0"/>
              <a:t>www.mindviewinc.com/Conferences/OpenSpaces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99D8A1-B56C-D344-BB2E-CFB288EE4F4D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</a:t>
            </a:r>
            <a:r>
              <a:rPr lang="en-US" dirty="0" err="1" smtClean="0"/>
              <a:t>www.michaelherman.com/publications/PracticeGuide.pdf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99D8A1-B56C-D344-BB2E-CFB288EE4F4D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http://nkahihu.wordpress.com/2010/02/06/something-about-open-space/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99D8A1-B56C-D344-BB2E-CFB288EE4F4D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http://www.flickr.com/photos/tedernst/63428494/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99D8A1-B56C-D344-BB2E-CFB288EE4F4D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https://lh3.googleusercontent.com/-uq9yDH7CTPg/TXbeYQ3zJCI/AAAAAAAACpI/03s8Z5XPIEw/dog2.jpg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99D8A1-B56C-D344-BB2E-CFB288EE4F4D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http://farm1.static.flickr.com/72/199681395_bd241aaa1f.jpg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99D8A1-B56C-D344-BB2E-CFB288EE4F4D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http://jaysmith.us/category/Open-Space-Technology.aspx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99D8A1-B56C-D344-BB2E-CFB288EE4F4D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http://5dollarsorless.com/wp-content/uploads/2011/01/pen_writing_office-300x202.jpg</a:t>
            </a:r>
          </a:p>
          <a:p>
            <a:r>
              <a:rPr lang="en-US" dirty="0" smtClean="0"/>
              <a:t>http://suzybower.files.wordpress.com/2011/01/picture-7.png</a:t>
            </a:r>
          </a:p>
          <a:p>
            <a:r>
              <a:rPr lang="en-US" dirty="0" smtClean="0"/>
              <a:t>http://www.lavazzaarticle.net/wp-content/uploads/2011/08/Pens.jpg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99D8A1-B56C-D344-BB2E-CFB288EE4F4D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http://fnoschese.files.wordpress.com/2010/12/cimg03951.jpg</a:t>
            </a:r>
          </a:p>
          <a:p>
            <a:r>
              <a:rPr lang="en-US" dirty="0" smtClean="0"/>
              <a:t>http://www.pragatipapers.com/full-images/newsprint-paper-765586.jpg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99D8A1-B56C-D344-BB2E-CFB288EE4F4D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http://cdn2.ubergizmo.com/wp-content/uploads/2011/01/26_lunchtime_clock_hack.jpg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99D8A1-B56C-D344-BB2E-CFB288EE4F4D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C54E0-33F5-064C-BAAD-F95F51514F29}" type="datetimeFigureOut">
              <a:rPr lang="en-US" smtClean="0"/>
              <a:pPr/>
              <a:t>10/16/11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F37A0-C773-2C40-980C-F4A5782188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C54E0-33F5-064C-BAAD-F95F51514F29}" type="datetimeFigureOut">
              <a:rPr lang="en-US" smtClean="0"/>
              <a:pPr/>
              <a:t>10/16/11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F37A0-C773-2C40-980C-F4A5782188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C54E0-33F5-064C-BAAD-F95F51514F29}" type="datetimeFigureOut">
              <a:rPr lang="en-US" smtClean="0"/>
              <a:pPr/>
              <a:t>10/16/11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F37A0-C773-2C40-980C-F4A5782188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C54E0-33F5-064C-BAAD-F95F51514F29}" type="datetimeFigureOut">
              <a:rPr lang="en-US" smtClean="0"/>
              <a:pPr/>
              <a:t>10/16/11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F37A0-C773-2C40-980C-F4A5782188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C54E0-33F5-064C-BAAD-F95F51514F29}" type="datetimeFigureOut">
              <a:rPr lang="en-US" smtClean="0"/>
              <a:pPr/>
              <a:t>10/16/11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F37A0-C773-2C40-980C-F4A5782188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C54E0-33F5-064C-BAAD-F95F51514F29}" type="datetimeFigureOut">
              <a:rPr lang="en-US" smtClean="0"/>
              <a:pPr/>
              <a:t>10/16/11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F37A0-C773-2C40-980C-F4A5782188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C54E0-33F5-064C-BAAD-F95F51514F29}" type="datetimeFigureOut">
              <a:rPr lang="en-US" smtClean="0"/>
              <a:pPr/>
              <a:t>10/16/11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F37A0-C773-2C40-980C-F4A5782188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C54E0-33F5-064C-BAAD-F95F51514F29}" type="datetimeFigureOut">
              <a:rPr lang="en-US" smtClean="0"/>
              <a:pPr/>
              <a:t>10/16/11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F37A0-C773-2C40-980C-F4A5782188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C54E0-33F5-064C-BAAD-F95F51514F29}" type="datetimeFigureOut">
              <a:rPr lang="en-US" smtClean="0"/>
              <a:pPr/>
              <a:t>10/16/11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F37A0-C773-2C40-980C-F4A5782188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C54E0-33F5-064C-BAAD-F95F51514F29}" type="datetimeFigureOut">
              <a:rPr lang="en-US" smtClean="0"/>
              <a:pPr/>
              <a:t>10/16/11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F37A0-C773-2C40-980C-F4A5782188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C54E0-33F5-064C-BAAD-F95F51514F29}" type="datetimeFigureOut">
              <a:rPr lang="en-US" smtClean="0"/>
              <a:pPr/>
              <a:t>10/16/11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F37A0-C773-2C40-980C-F4A5782188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9C54E0-33F5-064C-BAAD-F95F51514F29}" type="datetimeFigureOut">
              <a:rPr lang="en-US" smtClean="0"/>
              <a:pPr/>
              <a:t>10/16/11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3F37A0-C773-2C40-980C-F4A57821888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aD3S0wlbek0&amp;NR=1" TargetMode="External"/><Relationship Id="rId4" Type="http://schemas.openxmlformats.org/officeDocument/2006/relationships/hyperlink" Target="http://www.youtube.com/watch?v=AX8ruHXy2lY&amp;feature=related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Ux_LFjFeCvg&amp;feature=player_embedded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jpeg"/><Relationship Id="rId5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UnConference</a:t>
            </a:r>
            <a:r>
              <a:rPr lang="en-US" dirty="0" smtClean="0"/>
              <a:t> </a:t>
            </a:r>
            <a:r>
              <a:rPr lang="en-US" dirty="0" smtClean="0"/>
              <a:t>Basics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Open Space Technology (</a:t>
            </a:r>
            <a:r>
              <a:rPr lang="en-US" dirty="0" err="1" smtClean="0"/>
              <a:t>ost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6_lunchtime_clock_hack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" y="1130300"/>
            <a:ext cx="7620000" cy="4597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&lt; v</a:t>
            </a:r>
            <a:r>
              <a:rPr lang="en-US" dirty="0" smtClean="0"/>
              <a:t>ideos &gt;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http://www.youtube.com/watch?v=Ux_LFjFeCvg&amp;feature=player_embedded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http://www.youtube.com/watch?v=aD3S0wlbek0&amp;NR=1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http://www.youtube.com/watch?v=AX8ruHXy2lY&amp;feature=related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29358" y="300624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&lt; notes </a:t>
            </a:r>
            <a:r>
              <a:rPr lang="en-US" dirty="0" smtClean="0"/>
              <a:t>to “would-be”</a:t>
            </a:r>
            <a:r>
              <a:rPr lang="en-US" dirty="0" smtClean="0"/>
              <a:t> lecturers &gt;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en-US" sz="2000" dirty="0" smtClean="0"/>
              <a:t>This is a discussion, we learn more from listening than by talking. </a:t>
            </a:r>
          </a:p>
          <a:p>
            <a:pPr lvl="0"/>
            <a:r>
              <a:rPr lang="en-US" sz="2000" dirty="0" smtClean="0"/>
              <a:t>Let go and let it happen. It will.</a:t>
            </a:r>
          </a:p>
          <a:p>
            <a:pPr lvl="0"/>
            <a:r>
              <a:rPr lang="en-US" sz="2000" dirty="0" smtClean="0"/>
              <a:t>Try not to control the conversation (for conveners "steering" is OK).</a:t>
            </a:r>
          </a:p>
          <a:p>
            <a:pPr lvl="0"/>
            <a:r>
              <a:rPr lang="en-US" sz="2000" dirty="0" smtClean="0"/>
              <a:t>When we do talk, know our audience and don't talk down to us. If we need clarification, we will ask for it.</a:t>
            </a:r>
          </a:p>
          <a:p>
            <a:pPr lvl="0"/>
            <a:r>
              <a:rPr lang="en-US" sz="2000" dirty="0" smtClean="0"/>
              <a:t>Just say it; entertaining embellishments that we do for public speaking are not needed. We are smart enough to get it unadorned</a:t>
            </a:r>
          </a:p>
          <a:p>
            <a:pPr lvl="0"/>
            <a:r>
              <a:rPr lang="en-US" sz="2000" dirty="0" smtClean="0"/>
              <a:t>If we find ourselves writing notes or flipcharts beforehand, step back and take a breath. We're probably preparing a lecture.</a:t>
            </a:r>
          </a:p>
          <a:p>
            <a:r>
              <a:rPr lang="en-US" sz="2000" dirty="0" smtClean="0"/>
              <a:t>If we are in a session and a lecturer needs help stopping, raise a hand and say "I'd like to hear what everyone else has to say about this." 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aseline="0" dirty="0" smtClean="0"/>
              <a:t>forms of documentation =&gt; footprints/action: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b="1" baseline="0" dirty="0" smtClean="0"/>
              <a:t>if you want action to happen, then</a:t>
            </a:r>
            <a:r>
              <a:rPr lang="en-US" b="1" dirty="0" smtClean="0"/>
              <a:t> </a:t>
            </a:r>
            <a:r>
              <a:rPr lang="en-US" b="1" baseline="0" dirty="0" smtClean="0"/>
              <a:t>you'll have to support it. That usually means capturing the notes and action plans</a:t>
            </a:r>
            <a:r>
              <a:rPr lang="en-US" b="1" dirty="0" smtClean="0"/>
              <a:t> </a:t>
            </a:r>
            <a:r>
              <a:rPr lang="en-US" b="1" baseline="0" dirty="0" smtClean="0"/>
              <a:t>from the breakout sessions and might include setting up online facilities for ongoing</a:t>
            </a:r>
            <a:r>
              <a:rPr lang="en-US" b="1" dirty="0" smtClean="0"/>
              <a:t> </a:t>
            </a:r>
            <a:r>
              <a:rPr lang="en-US" b="1" baseline="0" dirty="0" smtClean="0"/>
              <a:t>reference, tracking and invitation. How will people know you got REAL results</a:t>
            </a:r>
            <a:r>
              <a:rPr lang="en-US" b="1" baseline="0" dirty="0" smtClean="0"/>
              <a:t>?</a:t>
            </a:r>
          </a:p>
          <a:p>
            <a:pPr>
              <a:buNone/>
            </a:pPr>
            <a:endParaRPr lang="en-US" b="1" baseline="0" dirty="0" smtClean="0"/>
          </a:p>
          <a:p>
            <a:pPr>
              <a:buNone/>
            </a:pPr>
            <a:r>
              <a:rPr lang="en-US" dirty="0" smtClean="0"/>
              <a:t>individual </a:t>
            </a:r>
            <a:r>
              <a:rPr lang="en-US" dirty="0" smtClean="0"/>
              <a:t>notes			</a:t>
            </a:r>
            <a:r>
              <a:rPr lang="en-US" dirty="0" smtClean="0"/>
              <a:t>			flipcharts</a:t>
            </a:r>
          </a:p>
          <a:p>
            <a:pPr>
              <a:buNone/>
            </a:pPr>
            <a:r>
              <a:rPr lang="en-US" dirty="0" smtClean="0"/>
              <a:t>template </a:t>
            </a:r>
            <a:r>
              <a:rPr lang="en-US" dirty="0" smtClean="0"/>
              <a:t>passed out to conveners</a:t>
            </a:r>
            <a:r>
              <a:rPr lang="en-US" dirty="0" smtClean="0"/>
              <a:t>	</a:t>
            </a:r>
            <a:r>
              <a:rPr lang="en-US" dirty="0" err="1" smtClean="0"/>
              <a:t>xerox</a:t>
            </a:r>
            <a:r>
              <a:rPr lang="en-US" dirty="0" smtClean="0"/>
              <a:t> </a:t>
            </a:r>
            <a:r>
              <a:rPr lang="en-US" dirty="0" smtClean="0"/>
              <a:t>handwritten notes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computer </a:t>
            </a:r>
            <a:r>
              <a:rPr lang="en-US" dirty="0" smtClean="0"/>
              <a:t>typed notes		</a:t>
            </a:r>
            <a:r>
              <a:rPr lang="en-US" dirty="0" smtClean="0"/>
              <a:t>		voting </a:t>
            </a:r>
            <a:r>
              <a:rPr lang="en-US" dirty="0" err="1" smtClean="0"/>
              <a:t>w</a:t>
            </a:r>
            <a:r>
              <a:rPr lang="en-US" dirty="0" smtClean="0"/>
              <a:t>/computer, dots or </a:t>
            </a:r>
            <a:r>
              <a:rPr lang="en-US" dirty="0" smtClean="0"/>
              <a:t>cluster</a:t>
            </a:r>
          </a:p>
          <a:p>
            <a:pPr>
              <a:buNone/>
            </a:pPr>
            <a:r>
              <a:rPr lang="en-US" dirty="0" smtClean="0"/>
              <a:t>email</a:t>
            </a:r>
            <a:r>
              <a:rPr lang="en-US" dirty="0" smtClean="0"/>
              <a:t>, </a:t>
            </a:r>
            <a:r>
              <a:rPr lang="en-US" dirty="0" err="1" smtClean="0"/>
              <a:t>elist</a:t>
            </a:r>
            <a:r>
              <a:rPr lang="en-US" dirty="0" smtClean="0"/>
              <a:t>, </a:t>
            </a:r>
            <a:r>
              <a:rPr lang="en-US" dirty="0" err="1" smtClean="0"/>
              <a:t>eboard</a:t>
            </a:r>
            <a:r>
              <a:rPr lang="en-US" dirty="0" smtClean="0"/>
              <a:t>, wiki web	</a:t>
            </a:r>
            <a:r>
              <a:rPr lang="en-US" dirty="0" smtClean="0"/>
              <a:t>	paint</a:t>
            </a:r>
            <a:r>
              <a:rPr lang="en-US" dirty="0" smtClean="0"/>
              <a:t>, dance, sing, skits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photo</a:t>
            </a:r>
            <a:r>
              <a:rPr lang="en-US" dirty="0" smtClean="0"/>
              <a:t>, video, audio			</a:t>
            </a:r>
            <a:r>
              <a:rPr lang="en-US" dirty="0" smtClean="0"/>
              <a:t>		gallery </a:t>
            </a:r>
            <a:r>
              <a:rPr lang="en-US" dirty="0" smtClean="0"/>
              <a:t>wall of posters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closing </a:t>
            </a:r>
            <a:r>
              <a:rPr lang="en-US" dirty="0" smtClean="0"/>
              <a:t>circle commitments	</a:t>
            </a:r>
            <a:r>
              <a:rPr lang="en-US" dirty="0" smtClean="0"/>
              <a:t>		action </a:t>
            </a:r>
            <a:r>
              <a:rPr lang="en-US" dirty="0" smtClean="0"/>
              <a:t>plans, immediate next steps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&lt; c</a:t>
            </a:r>
            <a:r>
              <a:rPr lang="en-US" dirty="0" smtClean="0"/>
              <a:t>losing &gt;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aseline="0" dirty="0" smtClean="0"/>
              <a:t>one or more questions… </a:t>
            </a:r>
          </a:p>
          <a:p>
            <a:r>
              <a:rPr lang="en-US" baseline="0" dirty="0" smtClean="0"/>
              <a:t>how are you feeling now?</a:t>
            </a:r>
          </a:p>
          <a:p>
            <a:r>
              <a:rPr lang="en-US" baseline="0" dirty="0" smtClean="0"/>
              <a:t>what has this time meant to</a:t>
            </a:r>
            <a:r>
              <a:rPr lang="en-US" dirty="0" smtClean="0"/>
              <a:t> </a:t>
            </a:r>
            <a:r>
              <a:rPr lang="en-US" baseline="0" dirty="0" smtClean="0"/>
              <a:t>you?</a:t>
            </a:r>
          </a:p>
          <a:p>
            <a:r>
              <a:rPr lang="en-US" baseline="0" dirty="0" smtClean="0"/>
              <a:t>what have you learned? </a:t>
            </a:r>
            <a:endParaRPr lang="en-US" dirty="0"/>
          </a:p>
          <a:p>
            <a:r>
              <a:rPr lang="en-US" baseline="0" dirty="0" smtClean="0"/>
              <a:t>what will you</a:t>
            </a:r>
            <a:r>
              <a:rPr lang="en-US" dirty="0" smtClean="0"/>
              <a:t> </a:t>
            </a:r>
            <a:r>
              <a:rPr lang="en-US" baseline="0" dirty="0" smtClean="0"/>
              <a:t>do?</a:t>
            </a:r>
          </a:p>
          <a:p>
            <a:r>
              <a:rPr lang="en-US" baseline="0" dirty="0" smtClean="0"/>
              <a:t>what was strange or different, what familiar? </a:t>
            </a:r>
          </a:p>
          <a:p>
            <a:r>
              <a:rPr lang="en-US" baseline="0" dirty="0" smtClean="0"/>
              <a:t>how will you sustain what</a:t>
            </a:r>
            <a:r>
              <a:rPr lang="en-US" dirty="0" smtClean="0"/>
              <a:t> </a:t>
            </a:r>
            <a:r>
              <a:rPr lang="en-US" baseline="0" dirty="0" smtClean="0"/>
              <a:t>has happened here?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aseline="0" dirty="0" smtClean="0"/>
              <a:t>&lt; non</a:t>
            </a:r>
            <a:r>
              <a:rPr lang="en-US" baseline="0" dirty="0" smtClean="0"/>
              <a:t>-convergence</a:t>
            </a:r>
            <a:r>
              <a:rPr lang="en-US" baseline="0" dirty="0" smtClean="0"/>
              <a:t> &gt;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aseline="0" dirty="0" smtClean="0"/>
              <a:t>News </a:t>
            </a:r>
          </a:p>
          <a:p>
            <a:pPr lvl="1"/>
            <a:r>
              <a:rPr lang="en-US" baseline="0" dirty="0" smtClean="0"/>
              <a:t>distribute proceedings as book, gallery wall, etc. and read, review, reflect on</a:t>
            </a:r>
            <a:r>
              <a:rPr lang="en-US" dirty="0" smtClean="0"/>
              <a:t> </a:t>
            </a:r>
            <a:r>
              <a:rPr lang="en-US" baseline="0" dirty="0" smtClean="0"/>
              <a:t>most important</a:t>
            </a:r>
          </a:p>
          <a:p>
            <a:r>
              <a:rPr lang="en-US" baseline="0" dirty="0" smtClean="0"/>
              <a:t>Now</a:t>
            </a:r>
          </a:p>
          <a:p>
            <a:pPr lvl="1"/>
            <a:r>
              <a:rPr lang="en-US" baseline="0" dirty="0" smtClean="0"/>
              <a:t>closing</a:t>
            </a:r>
            <a:r>
              <a:rPr lang="en-US" baseline="0" dirty="0" smtClean="0"/>
              <a:t> circle </a:t>
            </a:r>
            <a:r>
              <a:rPr lang="en-US" baseline="0" dirty="0" smtClean="0"/>
              <a:t>with talking stick, </a:t>
            </a:r>
            <a:r>
              <a:rPr lang="en-US" baseline="0" dirty="0" smtClean="0"/>
              <a:t>question </a:t>
            </a:r>
            <a:r>
              <a:rPr lang="en-US" dirty="0" smtClean="0"/>
              <a:t>(</a:t>
            </a:r>
            <a:r>
              <a:rPr lang="en-US" dirty="0" err="1" smtClean="0"/>
              <a:t>s</a:t>
            </a:r>
            <a:r>
              <a:rPr lang="en-US" dirty="0" smtClean="0"/>
              <a:t>)</a:t>
            </a:r>
            <a:r>
              <a:rPr lang="en-US" baseline="0" dirty="0" smtClean="0"/>
              <a:t> </a:t>
            </a:r>
            <a:r>
              <a:rPr lang="en-US" baseline="0" dirty="0" smtClean="0"/>
              <a:t>from above</a:t>
            </a:r>
          </a:p>
          <a:p>
            <a:r>
              <a:rPr lang="en-US" baseline="0" dirty="0" smtClean="0"/>
              <a:t>Next</a:t>
            </a:r>
          </a:p>
          <a:p>
            <a:pPr lvl="1"/>
            <a:r>
              <a:rPr lang="en-US" baseline="0" dirty="0" smtClean="0"/>
              <a:t>re-open space for action …what will you do? what’s next? so what? Now</a:t>
            </a:r>
            <a:r>
              <a:rPr lang="en-US" dirty="0" smtClean="0"/>
              <a:t> </a:t>
            </a:r>
            <a:r>
              <a:rPr lang="en-US" baseline="0" dirty="0" smtClean="0"/>
              <a:t>what? post next issues</a:t>
            </a:r>
          </a:p>
          <a:p>
            <a:r>
              <a:rPr lang="en-US" baseline="0" dirty="0" smtClean="0"/>
              <a:t>nuts (and bolts) </a:t>
            </a:r>
          </a:p>
          <a:p>
            <a:pPr lvl="1"/>
            <a:r>
              <a:rPr lang="en-US" baseline="0" dirty="0" smtClean="0"/>
              <a:t>set purpose/scope of issue (invite), who’s invited and who will</a:t>
            </a:r>
            <a:r>
              <a:rPr lang="en-US" dirty="0" smtClean="0"/>
              <a:t> </a:t>
            </a:r>
            <a:r>
              <a:rPr lang="en-US" baseline="0" dirty="0" smtClean="0"/>
              <a:t>invite (invite list), when/where (</a:t>
            </a:r>
            <a:r>
              <a:rPr lang="en-US" baseline="0" dirty="0" smtClean="0"/>
              <a:t>space-time </a:t>
            </a:r>
            <a:r>
              <a:rPr lang="en-US" baseline="0" dirty="0" smtClean="0"/>
              <a:t>logistics),</a:t>
            </a:r>
          </a:p>
          <a:p>
            <a:r>
              <a:rPr lang="en-US" baseline="0" dirty="0" smtClean="0"/>
              <a:t>what else to do before next meeting (footprints)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aseline="0" dirty="0" smtClean="0"/>
              <a:t> &lt; evaluation – </a:t>
            </a:r>
            <a:r>
              <a:rPr lang="en-US" sz="3200" baseline="0" dirty="0" smtClean="0"/>
              <a:t>if</a:t>
            </a:r>
            <a:r>
              <a:rPr lang="en-US" sz="3200" baseline="0" dirty="0" smtClean="0"/>
              <a:t> </a:t>
            </a:r>
            <a:r>
              <a:rPr lang="en-US" sz="3200" dirty="0" smtClean="0"/>
              <a:t>we</a:t>
            </a:r>
            <a:r>
              <a:rPr lang="en-US" sz="3200" baseline="0" dirty="0" smtClean="0"/>
              <a:t> </a:t>
            </a:r>
            <a:r>
              <a:rPr lang="en-US" sz="3200" baseline="0" dirty="0" smtClean="0"/>
              <a:t>absolutely cannot avoid an evaluation </a:t>
            </a:r>
            <a:r>
              <a:rPr lang="en-US" sz="3200" baseline="0" dirty="0" smtClean="0"/>
              <a:t>form &gt;</a:t>
            </a:r>
            <a:br>
              <a:rPr lang="en-US" sz="3200" baseline="0" dirty="0" smtClean="0"/>
            </a:b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aseline="0" dirty="0" smtClean="0"/>
              <a:t>leave responsibility for the quality of experience, productivity, learning with participants</a:t>
            </a:r>
            <a:endParaRPr lang="en-US" baseline="0" dirty="0" smtClean="0"/>
          </a:p>
          <a:p>
            <a:r>
              <a:rPr lang="en-US" baseline="0" dirty="0" smtClean="0"/>
              <a:t>Ask </a:t>
            </a:r>
            <a:r>
              <a:rPr lang="en-US" dirty="0" smtClean="0"/>
              <a:t>us</a:t>
            </a:r>
            <a:r>
              <a:rPr lang="en-US" baseline="0" dirty="0" smtClean="0"/>
              <a:t> </a:t>
            </a:r>
            <a:r>
              <a:rPr lang="en-US" baseline="0" dirty="0" smtClean="0"/>
              <a:t>to evaluate</a:t>
            </a:r>
            <a:r>
              <a:rPr lang="en-US" baseline="0" dirty="0" smtClean="0"/>
              <a:t> </a:t>
            </a:r>
            <a:r>
              <a:rPr lang="en-US" dirty="0" smtClean="0"/>
              <a:t>our</a:t>
            </a:r>
            <a:r>
              <a:rPr lang="en-US" baseline="0" dirty="0" smtClean="0"/>
              <a:t> </a:t>
            </a:r>
            <a:r>
              <a:rPr lang="en-US" baseline="0" dirty="0" smtClean="0"/>
              <a:t>own work, not work of planners…</a:t>
            </a:r>
          </a:p>
          <a:p>
            <a:pPr lvl="1"/>
            <a:r>
              <a:rPr lang="en-US" baseline="0" dirty="0" smtClean="0"/>
              <a:t>what issues did</a:t>
            </a:r>
            <a:r>
              <a:rPr lang="en-US" baseline="0" dirty="0" smtClean="0"/>
              <a:t> </a:t>
            </a:r>
            <a:r>
              <a:rPr lang="en-US" dirty="0" smtClean="0"/>
              <a:t>we</a:t>
            </a:r>
            <a:r>
              <a:rPr lang="en-US" baseline="0" dirty="0" smtClean="0"/>
              <a:t> </a:t>
            </a:r>
            <a:r>
              <a:rPr lang="en-US" baseline="0" dirty="0" smtClean="0"/>
              <a:t>see get addressed and/or resolved to</a:t>
            </a:r>
            <a:r>
              <a:rPr lang="en-US" baseline="0" dirty="0" smtClean="0"/>
              <a:t> </a:t>
            </a:r>
            <a:r>
              <a:rPr lang="en-US" dirty="0" smtClean="0"/>
              <a:t>our</a:t>
            </a:r>
            <a:r>
              <a:rPr lang="en-US" baseline="0" dirty="0" smtClean="0"/>
              <a:t> </a:t>
            </a:r>
            <a:r>
              <a:rPr lang="en-US" baseline="0" dirty="0" smtClean="0"/>
              <a:t>satisfaction?</a:t>
            </a:r>
          </a:p>
          <a:p>
            <a:pPr lvl="1"/>
            <a:r>
              <a:rPr lang="en-US" baseline="0" dirty="0" smtClean="0"/>
              <a:t>what issues are still needing more conversation and work?</a:t>
            </a:r>
          </a:p>
          <a:p>
            <a:pPr lvl="1"/>
            <a:r>
              <a:rPr lang="en-US" baseline="0" dirty="0" smtClean="0"/>
              <a:t>what issues were not raised that should have been?</a:t>
            </a:r>
          </a:p>
          <a:p>
            <a:pPr lvl="1"/>
            <a:r>
              <a:rPr lang="en-US" baseline="0" dirty="0" smtClean="0"/>
              <a:t>what are</a:t>
            </a:r>
            <a:r>
              <a:rPr lang="en-US" baseline="0" dirty="0" smtClean="0"/>
              <a:t> </a:t>
            </a:r>
            <a:r>
              <a:rPr lang="en-US" dirty="0" smtClean="0"/>
              <a:t>we</a:t>
            </a:r>
            <a:r>
              <a:rPr lang="en-US" baseline="0" dirty="0" smtClean="0"/>
              <a:t> </a:t>
            </a:r>
            <a:r>
              <a:rPr lang="en-US" baseline="0" dirty="0" smtClean="0"/>
              <a:t>doing differently as a result of the conference?</a:t>
            </a:r>
          </a:p>
          <a:p>
            <a:pPr lvl="1"/>
            <a:r>
              <a:rPr lang="en-US" baseline="0" dirty="0" smtClean="0"/>
              <a:t>what other issues/areas could benefit from similar quality of attention and energy?</a:t>
            </a:r>
          </a:p>
          <a:p>
            <a:r>
              <a:rPr lang="en-US" baseline="0" dirty="0" smtClean="0"/>
              <a:t>can be as simple as: "as a result of this gathering..." (feelings, insights, plans, actions)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he-real-open-space-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1155" y="761999"/>
            <a:ext cx="7058103" cy="528637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11154" y="6048374"/>
            <a:ext cx="70581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The original open space - a </a:t>
            </a:r>
            <a:r>
              <a:rPr lang="en-US" dirty="0" err="1" smtClean="0"/>
              <a:t>Masai</a:t>
            </a:r>
            <a:r>
              <a:rPr lang="en-US" dirty="0" smtClean="0"/>
              <a:t> elders meeting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450" y="298450"/>
            <a:ext cx="8293100" cy="6261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&lt; the </a:t>
            </a:r>
            <a:r>
              <a:rPr lang="en-US" i="1" dirty="0"/>
              <a:t>l</a:t>
            </a:r>
            <a:r>
              <a:rPr lang="en-US" i="1" dirty="0" smtClean="0"/>
              <a:t>aw </a:t>
            </a:r>
            <a:r>
              <a:rPr lang="en-US" i="1" dirty="0"/>
              <a:t>of</a:t>
            </a:r>
            <a:r>
              <a:rPr lang="en-US" i="1" dirty="0" smtClean="0"/>
              <a:t> two </a:t>
            </a:r>
            <a:r>
              <a:rPr lang="en-US" i="1" dirty="0" smtClean="0"/>
              <a:t>f</a:t>
            </a:r>
            <a:r>
              <a:rPr lang="en-US" i="1" dirty="0" smtClean="0"/>
              <a:t>eet &gt;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508375" cy="4525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	If</a:t>
            </a:r>
            <a:r>
              <a:rPr lang="en-US" dirty="0"/>
              <a:t>, after being in part of a session you</a:t>
            </a:r>
            <a:r>
              <a:rPr lang="en-US" dirty="0" smtClean="0"/>
              <a:t> are no </a:t>
            </a:r>
            <a:r>
              <a:rPr lang="en-US" dirty="0"/>
              <a:t>longer </a:t>
            </a:r>
            <a:r>
              <a:rPr lang="en-US" dirty="0" smtClean="0"/>
              <a:t>interested, </a:t>
            </a:r>
            <a:r>
              <a:rPr lang="en-US" dirty="0"/>
              <a:t>you have permission to leave.  The law puts responsibility for your own actions on your own shoulders.</a:t>
            </a:r>
          </a:p>
        </p:txBody>
      </p:sp>
      <p:pic>
        <p:nvPicPr>
          <p:cNvPr id="5" name="Picture 4" descr="dog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5575" y="1873250"/>
            <a:ext cx="4978798" cy="39830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&lt; b</a:t>
            </a:r>
            <a:r>
              <a:rPr lang="en-US" i="1" dirty="0" smtClean="0"/>
              <a:t>umblebees </a:t>
            </a:r>
            <a:r>
              <a:rPr lang="en-US" i="1" dirty="0"/>
              <a:t>and</a:t>
            </a:r>
            <a:r>
              <a:rPr lang="en-US" i="1" dirty="0" smtClean="0"/>
              <a:t> butterflies &gt;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21375" y="1905000"/>
            <a:ext cx="2765424" cy="4221164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People </a:t>
            </a:r>
            <a:r>
              <a:rPr lang="en-US" dirty="0" smtClean="0"/>
              <a:t>who wish to use their two feet and "flit" from meeting to meeting pollinate and cross-fertilize, lending richness and variety to the discussions.</a:t>
            </a:r>
            <a:endParaRPr lang="en-US" dirty="0"/>
          </a:p>
        </p:txBody>
      </p:sp>
      <p:pic>
        <p:nvPicPr>
          <p:cNvPr id="4" name="Picture 3" descr="199681395_bd241aaa1f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250" y="1417638"/>
            <a:ext cx="4988983" cy="37417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&lt; marketplace &gt;</a:t>
            </a:r>
            <a:endParaRPr lang="en-US" dirty="0"/>
          </a:p>
        </p:txBody>
      </p:sp>
      <p:pic>
        <p:nvPicPr>
          <p:cNvPr id="6" name="Picture 5" descr="schedul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2333" y="1417638"/>
            <a:ext cx="6519333" cy="4889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&lt; c</a:t>
            </a:r>
            <a:r>
              <a:rPr lang="en-US" dirty="0" smtClean="0"/>
              <a:t>apture &gt;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aseline="0" dirty="0" smtClean="0"/>
              <a:t>ISSUE:</a:t>
            </a:r>
          </a:p>
          <a:p>
            <a:r>
              <a:rPr lang="en-US" baseline="0" dirty="0" smtClean="0"/>
              <a:t>CONVENER(S):</a:t>
            </a:r>
          </a:p>
          <a:p>
            <a:r>
              <a:rPr lang="en-US" baseline="0" dirty="0" smtClean="0"/>
              <a:t>PARTICIPANTS:</a:t>
            </a:r>
          </a:p>
          <a:p>
            <a:pPr>
              <a:buNone/>
            </a:pPr>
            <a:r>
              <a:rPr lang="en-US" baseline="0" dirty="0" smtClean="0"/>
              <a:t>				(</a:t>
            </a:r>
            <a:r>
              <a:rPr lang="en-US" baseline="0" dirty="0" smtClean="0"/>
              <a:t>pass</a:t>
            </a:r>
            <a:r>
              <a:rPr lang="en-US" baseline="0" dirty="0" smtClean="0"/>
              <a:t> sheet </a:t>
            </a:r>
            <a:r>
              <a:rPr lang="en-US" baseline="0" dirty="0" smtClean="0"/>
              <a:t>around the circle to collect</a:t>
            </a:r>
            <a:r>
              <a:rPr lang="en-US" baseline="0" dirty="0" smtClean="0"/>
              <a:t> 				names </a:t>
            </a:r>
            <a:r>
              <a:rPr lang="en-US" baseline="0" dirty="0" smtClean="0"/>
              <a:t>of participants)</a:t>
            </a:r>
          </a:p>
          <a:p>
            <a:r>
              <a:rPr lang="en-US" baseline="0" dirty="0" smtClean="0"/>
              <a:t>SUMMARY OF DISCUSSION, CONCLUSIONS and/or RECOMMENDATIONS: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icture-7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768350"/>
            <a:ext cx="4354138" cy="3263900"/>
          </a:xfrm>
          <a:prstGeom prst="rect">
            <a:avLst/>
          </a:prstGeom>
        </p:spPr>
      </p:pic>
      <p:pic>
        <p:nvPicPr>
          <p:cNvPr id="4" name="Picture 3" descr="Pen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500" y="2383790"/>
            <a:ext cx="5201920" cy="32969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851762">
            <a:off x="1025984" y="1250950"/>
            <a:ext cx="4117515" cy="43561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" name="Picture 1" descr="cimg0395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86747" y="3175000"/>
            <a:ext cx="4423833" cy="3317875"/>
          </a:xfrm>
          <a:prstGeom prst="rect">
            <a:avLst/>
          </a:prstGeom>
        </p:spPr>
      </p:pic>
      <p:pic>
        <p:nvPicPr>
          <p:cNvPr id="4" name="Picture 3" descr="newsprint-paper-765586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33241" y="282575"/>
            <a:ext cx="3540342" cy="25844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794</TotalTime>
  <Words>989</Words>
  <Application>Microsoft Macintosh PowerPoint</Application>
  <PresentationFormat>On-screen Show (4:3)</PresentationFormat>
  <Paragraphs>89</Paragraphs>
  <Slides>16</Slides>
  <Notes>11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UnConference Basics</vt:lpstr>
      <vt:lpstr>Slide 2</vt:lpstr>
      <vt:lpstr>Slide 3</vt:lpstr>
      <vt:lpstr>&lt; the law of two feet &gt;</vt:lpstr>
      <vt:lpstr>&lt; bumblebees and butterflies &gt;</vt:lpstr>
      <vt:lpstr>&lt; marketplace &gt;</vt:lpstr>
      <vt:lpstr> &lt; capture &gt;</vt:lpstr>
      <vt:lpstr>Slide 8</vt:lpstr>
      <vt:lpstr>Slide 9</vt:lpstr>
      <vt:lpstr>Slide 10</vt:lpstr>
      <vt:lpstr>&lt; videos &gt;</vt:lpstr>
      <vt:lpstr>&lt; notes to “would-be” lecturers &gt;</vt:lpstr>
      <vt:lpstr>forms of documentation =&gt; footprints/action: </vt:lpstr>
      <vt:lpstr>&lt; closing &gt;</vt:lpstr>
      <vt:lpstr>&lt; non-convergence &gt;</vt:lpstr>
      <vt:lpstr> &lt; evaluation – if we absolutely cannot avoid an evaluation form &gt; </vt:lpstr>
    </vt:vector>
  </TitlesOfParts>
  <Company>Tennessee Tech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UnConference Basics</dc:title>
  <dc:creator>Sally Pardue</dc:creator>
  <cp:lastModifiedBy>Sally Pardue</cp:lastModifiedBy>
  <cp:revision>7</cp:revision>
  <cp:lastPrinted>2011-10-15T01:16:15Z</cp:lastPrinted>
  <dcterms:created xsi:type="dcterms:W3CDTF">2011-10-16T20:31:32Z</dcterms:created>
  <dcterms:modified xsi:type="dcterms:W3CDTF">2011-10-17T06:22:47Z</dcterms:modified>
</cp:coreProperties>
</file>